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22B87-469F-4287-B97D-FFC5A74AB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4" y="505507"/>
            <a:ext cx="11528527" cy="2210541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подвижных игр в разных формах работы  с детьми дошкольного </a:t>
            </a:r>
            <a:br>
              <a:rPr lang="ru-RU" dirty="0"/>
            </a:br>
            <a:r>
              <a:rPr lang="ru-RU" dirty="0"/>
              <a:t>возраста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1D474E-28FE-4477-969C-06DD29558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998127"/>
            <a:ext cx="6303145" cy="15757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Презентацию подготовила:</a:t>
            </a:r>
          </a:p>
          <a:p>
            <a:r>
              <a:rPr lang="ru-RU" dirty="0">
                <a:solidFill>
                  <a:srgbClr val="FFFF00"/>
                </a:solidFill>
              </a:rPr>
              <a:t>Старший воспитатель Кузнецова О.М.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A890C-1105-49E6-A9B4-3D3A89A46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08" y="1655686"/>
            <a:ext cx="5467766" cy="25801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580AA0-32DE-4151-99C3-34607CE0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46" y="2716048"/>
            <a:ext cx="2636864" cy="4141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15DEC5-6459-4823-AAED-B433A9DAA0C6}"/>
              </a:ext>
            </a:extLst>
          </p:cNvPr>
          <p:cNvSpPr txBox="1"/>
          <p:nvPr/>
        </p:nvSpPr>
        <p:spPr>
          <a:xfrm>
            <a:off x="3704492" y="626172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Октябрь, 2024 год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FD677-2701-49E5-A770-68B3EBCF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21" y="-130092"/>
            <a:ext cx="8534400" cy="1091953"/>
          </a:xfrm>
        </p:spPr>
        <p:txBody>
          <a:bodyPr>
            <a:normAutofit/>
          </a:bodyPr>
          <a:lstStyle/>
          <a:p>
            <a:r>
              <a:rPr lang="ru-RU" sz="2400" dirty="0"/>
              <a:t>Приёмы руководства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9A855-5129-42BB-B837-17D9BC93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73" y="821183"/>
            <a:ext cx="9963496" cy="6353339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Приёмы предварительного взаимодействия, направленные на усвоение новой подвижной игры и её возникновения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 - игровые ситуации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наблюдения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изготовление атрибутов к игре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обучающие игры с участием педагога и игры-упражнения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Приёмы, направленные на начало самостоятельной подвижной игры детей: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игровой приём (внесение игрушки или приход персонажа)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принятие педагогом роли на себя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художественное слово(</a:t>
            </a:r>
            <a:r>
              <a:rPr lang="ru-RU" u="sng" dirty="0" err="1">
                <a:solidFill>
                  <a:schemeClr val="bg1"/>
                </a:solidFill>
              </a:rPr>
              <a:t>зазывалки</a:t>
            </a:r>
            <a:r>
              <a:rPr lang="ru-RU" u="sng" dirty="0">
                <a:solidFill>
                  <a:schemeClr val="bg1"/>
                </a:solidFill>
              </a:rPr>
              <a:t>, </a:t>
            </a:r>
            <a:r>
              <a:rPr lang="ru-RU" u="sng" dirty="0" err="1">
                <a:solidFill>
                  <a:schemeClr val="bg1"/>
                </a:solidFill>
              </a:rPr>
              <a:t>заклички</a:t>
            </a:r>
            <a:r>
              <a:rPr lang="ru-RU" u="sng" dirty="0">
                <a:solidFill>
                  <a:schemeClr val="bg1"/>
                </a:solidFill>
              </a:rPr>
              <a:t>, загадки)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сюрпризный момент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внесение нового атрибута к игре или изготовление его на глазах у детей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создание проблемной игровой ситуации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считалка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Приёмы, направленные на руководство ходом игры: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наблюдения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совет, указание в игровой форме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игровая коммуникация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Приёмы, направленные на окончание игры: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сигнал (звуковой, зрительный, словесный)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положительная оценка действий детей с акцентом на позитивные успехи и качество выполнения движений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анализ игровых действий и взаимоотношений с акцентом на перспективу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Приёмы, используемые после игры: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подведение итога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рассказывание «Как мы играли»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сюжетное рисование «Нарисуй, как мы будем играть»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рисование схематичных моделей игры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моделирование подвижной игры с помощью режиссерской игры(«Гномики играют в подвижную игру»)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 пополнение среды новым материалом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u="sng" dirty="0">
                <a:solidFill>
                  <a:schemeClr val="bg1"/>
                </a:solidFill>
              </a:rPr>
              <a:t>-обогащение игры новыми движениями и вариантами</a:t>
            </a:r>
          </a:p>
          <a:p>
            <a:pPr marL="0" indent="0">
              <a:buNone/>
            </a:pPr>
            <a:endParaRPr lang="ru-RU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u="sng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82F01-7A72-4E2A-ABE3-34B21C930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0" b="9221"/>
          <a:stretch/>
        </p:blipFill>
        <p:spPr>
          <a:xfrm>
            <a:off x="7693093" y="275208"/>
            <a:ext cx="4595042" cy="25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82F01-7A72-4E2A-ABE3-34B21C930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0" b="9221"/>
          <a:stretch/>
        </p:blipFill>
        <p:spPr>
          <a:xfrm>
            <a:off x="7693093" y="2549485"/>
            <a:ext cx="4595042" cy="2543863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4922D61-E005-4D39-BFC5-F3BD85FC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983788" cy="5488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Средняя группа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Цель этих игр</a:t>
            </a:r>
            <a:r>
              <a:rPr lang="ru-RU" i="1" dirty="0"/>
              <a:t>: развитие находчивости, сообразительности, умения перевоплощаться, ориентироваться в пространстве и на слово при построении действия, формирование выразительности и произвольности движений и поведения, овладение языком движений.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«Чиполлино»</a:t>
            </a:r>
          </a:p>
          <a:p>
            <a:pPr marL="0" indent="0">
              <a:buNone/>
            </a:pPr>
            <a:r>
              <a:rPr lang="ru-RU" sz="4400" dirty="0"/>
              <a:t>На пеньке сижу, </a:t>
            </a:r>
            <a:br>
              <a:rPr lang="ru-RU" sz="4400" dirty="0"/>
            </a:br>
            <a:r>
              <a:rPr lang="ru-RU" sz="4400" dirty="0"/>
              <a:t>Мелки колышки тешу. </a:t>
            </a:r>
            <a:br>
              <a:rPr lang="ru-RU" sz="4400" dirty="0"/>
            </a:br>
            <a:r>
              <a:rPr lang="ru-RU" sz="4400" dirty="0"/>
              <a:t>Огород горожу, </a:t>
            </a:r>
            <a:br>
              <a:rPr lang="ru-RU" sz="4400" dirty="0"/>
            </a:br>
            <a:r>
              <a:rPr lang="ru-RU" sz="4400" dirty="0"/>
              <a:t>Лук зеленый посажу. </a:t>
            </a:r>
          </a:p>
        </p:txBody>
      </p:sp>
    </p:spTree>
    <p:extLst>
      <p:ext uri="{BB962C8B-B14F-4D97-AF65-F5344CB8AC3E}">
        <p14:creationId xmlns:p14="http://schemas.microsoft.com/office/powerpoint/2010/main" val="26162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82F01-7A72-4E2A-ABE3-34B21C930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0" b="9221"/>
          <a:stretch/>
        </p:blipFill>
        <p:spPr>
          <a:xfrm>
            <a:off x="9446149" y="5015885"/>
            <a:ext cx="3132513" cy="1734192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4922D61-E005-4D39-BFC5-F3BD85FC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79754"/>
            <a:ext cx="10339754" cy="599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Старшая группа.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Цель этих игр: развитие находчивости, сообразительности, сноровки, выразительности движений, умения перевоплощаться, ориентироваться на действия других при построении индивидуального действия, реагировать на слово.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«Усни - трава»</a:t>
            </a:r>
            <a:endParaRPr lang="ru-RU" dirty="0"/>
          </a:p>
          <a:p>
            <a:pPr marL="0" indent="0">
              <a:buNone/>
            </a:pPr>
            <a:r>
              <a:rPr lang="ru-RU" sz="3200" dirty="0"/>
              <a:t>Дальний лес стоит стеной,</a:t>
            </a:r>
          </a:p>
          <a:p>
            <a:pPr marL="0" indent="0">
              <a:buNone/>
            </a:pPr>
            <a:r>
              <a:rPr lang="ru-RU" sz="3200" dirty="0"/>
              <a:t>А в лесу, в глуши лесной, На суку сидит сова. </a:t>
            </a:r>
          </a:p>
          <a:p>
            <a:pPr marL="0" indent="0">
              <a:buNone/>
            </a:pPr>
            <a:r>
              <a:rPr lang="ru-RU" sz="3200" dirty="0"/>
              <a:t>Там растет усни - трава. </a:t>
            </a:r>
          </a:p>
          <a:p>
            <a:pPr marL="0" indent="0">
              <a:buNone/>
            </a:pPr>
            <a:r>
              <a:rPr lang="ru-RU" sz="3200" dirty="0"/>
              <a:t>Говорят, усни - трава Знает сонные слова. </a:t>
            </a:r>
          </a:p>
          <a:p>
            <a:pPr marL="0" indent="0">
              <a:buNone/>
            </a:pPr>
            <a:r>
              <a:rPr lang="ru-RU" sz="3200" dirty="0"/>
              <a:t>Как шепнет она слова, Сразу никнет голова.</a:t>
            </a:r>
          </a:p>
        </p:txBody>
      </p:sp>
    </p:spTree>
    <p:extLst>
      <p:ext uri="{BB962C8B-B14F-4D97-AF65-F5344CB8AC3E}">
        <p14:creationId xmlns:p14="http://schemas.microsoft.com/office/powerpoint/2010/main" val="77788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82F01-7A72-4E2A-ABE3-34B21C930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0" b="9221"/>
          <a:stretch/>
        </p:blipFill>
        <p:spPr>
          <a:xfrm>
            <a:off x="7693093" y="2549485"/>
            <a:ext cx="4595042" cy="2543863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4922D61-E005-4D39-BFC5-F3BD85FC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983788" cy="5488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Подготовительная группа.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Цель этих игр: развитие быстроты реакции, оперативности мышления, находчивости сообразительности, сноровки, умения ориентироваться на слово, перевоплощаться, овладение языком движений.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«Найди себе пару»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4400" dirty="0"/>
              <a:t>«Стой! Ребята, не зевайте,</a:t>
            </a:r>
            <a:br>
              <a:rPr lang="ru-RU" sz="4400" dirty="0"/>
            </a:br>
            <a:r>
              <a:rPr lang="ru-RU" sz="4400" dirty="0"/>
              <a:t> быстро пару выбирайте!»</a:t>
            </a:r>
          </a:p>
        </p:txBody>
      </p:sp>
    </p:spTree>
    <p:extLst>
      <p:ext uri="{BB962C8B-B14F-4D97-AF65-F5344CB8AC3E}">
        <p14:creationId xmlns:p14="http://schemas.microsoft.com/office/powerpoint/2010/main" val="161332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FAFA8-1D60-43E5-BE76-BB1965BF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81740"/>
            <a:ext cx="8534400" cy="1047565"/>
          </a:xfrm>
        </p:spPr>
        <p:txBody>
          <a:bodyPr/>
          <a:lstStyle/>
          <a:p>
            <a:r>
              <a:rPr lang="ru-RU" dirty="0"/>
              <a:t>Подвижная игра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9AA63-3873-4D86-A09F-7577D54C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313894"/>
            <a:ext cx="6053939" cy="348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Подвижная игра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одно из важных средств всестороннего воспитания детей дошкольного возраста.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Характерная ее особенность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u="sng" dirty="0">
                <a:solidFill>
                  <a:schemeClr val="bg1"/>
                </a:solidFill>
              </a:rPr>
              <a:t>комплексность воздействия </a:t>
            </a:r>
            <a:r>
              <a:rPr lang="ru-RU" dirty="0">
                <a:solidFill>
                  <a:schemeClr val="bg1"/>
                </a:solidFill>
              </a:rPr>
              <a:t>на организм и на все стороны личности ребенка: в игре одновременно осуществляется физическое, умственное, нравственное, эстетическое и трудовое воспитание.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C2DB82-19A4-4770-A018-457C418A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3235" y="2855728"/>
            <a:ext cx="3630754" cy="34851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C91F02-5078-4934-B51F-C4825A745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8549">
            <a:off x="3177418" y="4635855"/>
            <a:ext cx="1067523" cy="15706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3ECAA-CE5F-44B8-ABC3-08ABB5C080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2" y="4799861"/>
            <a:ext cx="1676399" cy="16763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81E965-BFE2-42B4-B678-9D592017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273" y="402306"/>
            <a:ext cx="2210318" cy="221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4F24DB-3DDC-4FC8-8EED-06C25036D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99" t="13257" r="7681" b="9281"/>
          <a:stretch/>
        </p:blipFill>
        <p:spPr>
          <a:xfrm>
            <a:off x="6624883" y="381740"/>
            <a:ext cx="2350516" cy="22199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33ADFB8-89AB-47B4-9740-0562D8D43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675" y="4598319"/>
            <a:ext cx="21526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9E340-DB01-4C82-9684-38316441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8677"/>
            <a:ext cx="8534400" cy="785674"/>
          </a:xfrm>
        </p:spPr>
        <p:txBody>
          <a:bodyPr>
            <a:normAutofit/>
          </a:bodyPr>
          <a:lstStyle/>
          <a:p>
            <a:r>
              <a:rPr lang="ru-RU" sz="2400" dirty="0"/>
              <a:t>Классификация подвижных игр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FCB06-E3EA-4B05-BF4E-B901E99A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2" y="807869"/>
            <a:ext cx="10431262" cy="55219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1.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По сложности: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u="sng" dirty="0">
                <a:solidFill>
                  <a:schemeClr val="bg1"/>
                </a:solidFill>
              </a:rPr>
              <a:t>элементарные</a:t>
            </a:r>
            <a:r>
              <a:rPr lang="ru-RU" dirty="0">
                <a:solidFill>
                  <a:schemeClr val="bg1"/>
                </a:solidFill>
              </a:rPr>
              <a:t>: сюжетные, бессюжетные, игры-аттракционы, игры-забавы;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 - сложные:</a:t>
            </a:r>
            <a:r>
              <a:rPr lang="ru-RU" dirty="0">
                <a:solidFill>
                  <a:schemeClr val="bg1"/>
                </a:solidFill>
              </a:rPr>
              <a:t> (игры с элементами спорта, со старшего возраста): городки, игры с элементами футбола, волейбола,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баскетбола, хоккея, бадминтона, настольного тенниса.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2. По двигательному содержанию: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(игры с ходьбой, бегом, с лазанием, с прыжками, с метанием).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3. По степени физической нагрузки: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(игры большой подвижности, игры средней подвижности, игры малой подвижности).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4. По преимущественному формированию физических качеств: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(игры на формирование ловкости, быстроты, выносливости, игры на формирование силы).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5. По использованию пособий и снарядов: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u="sng" dirty="0">
                <a:solidFill>
                  <a:schemeClr val="bg1"/>
                </a:solidFill>
              </a:rPr>
              <a:t>игры с предметами </a:t>
            </a:r>
            <a:r>
              <a:rPr lang="ru-RU" dirty="0">
                <a:solidFill>
                  <a:schemeClr val="bg1"/>
                </a:solidFill>
              </a:rPr>
              <a:t>(флажки, ленточки, мячи, обручи, скакалки, шнуры и др.);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u="sng" dirty="0">
                <a:solidFill>
                  <a:schemeClr val="bg1"/>
                </a:solidFill>
              </a:rPr>
              <a:t>игры с крупными гимнастическими пособиями </a:t>
            </a:r>
            <a:r>
              <a:rPr lang="ru-RU" dirty="0">
                <a:solidFill>
                  <a:schemeClr val="bg1"/>
                </a:solidFill>
              </a:rPr>
              <a:t>(гимнастическая стенка, гимнастическая скамейка, кубы, доски и др.)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6. По принципу организации детей: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(одиночные и командные игры).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7. По возрастному принципу: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(игры для детей младшего, среднего и старшего дошкольного возраста).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8. По сезону </a:t>
            </a:r>
            <a:r>
              <a:rPr lang="ru-RU" dirty="0">
                <a:solidFill>
                  <a:schemeClr val="bg1"/>
                </a:solidFill>
              </a:rPr>
              <a:t>(летние, осенние, зимние, весенние).</a:t>
            </a:r>
            <a:endParaRPr lang="ru-RU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9. По месту проведения игр </a:t>
            </a:r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в помещении, на открытом воздухе, в бассейне).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45364-FDAD-4197-ABBC-2375AAFE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6678" y="2044120"/>
            <a:ext cx="3071027" cy="22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9E340-DB01-4C82-9684-38316441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8677"/>
            <a:ext cx="8534400" cy="785674"/>
          </a:xfrm>
        </p:spPr>
        <p:txBody>
          <a:bodyPr>
            <a:normAutofit/>
          </a:bodyPr>
          <a:lstStyle/>
          <a:p>
            <a:r>
              <a:rPr lang="ru-RU" sz="2400" dirty="0"/>
              <a:t>Формы работы с применением подвижных игр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FCB06-E3EA-4B05-BF4E-B901E99A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65" y="1100776"/>
            <a:ext cx="10431262" cy="55219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1.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Физкультурно-оздоровительные мероприятия: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u="sng" dirty="0">
                <a:solidFill>
                  <a:schemeClr val="bg1"/>
                </a:solidFill>
              </a:rPr>
              <a:t>утренняя гимнастика в виде подвижных игр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 - двигательные паузы 1-2 подвижные игры между занятиями статического характера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 физкультминутка 1 малоподвижная игра  на занятиях познавательного цикла;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 подвижные игры на прогулке 1-2 игры большой подвижности с учетом сезона;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-оздоровительная гимнастика после дневного сна (2 часть гимнастики после сна в виде подвижной игры)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2. Физкультурные занятия: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u="sng" dirty="0">
                <a:solidFill>
                  <a:schemeClr val="bg1"/>
                </a:solidFill>
              </a:rPr>
              <a:t>в основной части занятия игра большой и средней подвижности;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u="sng" dirty="0">
                <a:solidFill>
                  <a:schemeClr val="bg1"/>
                </a:solidFill>
              </a:rPr>
              <a:t>игра малой подвижности в заключительной части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3. Самостоятельная деятельность: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u="sng" dirty="0">
                <a:solidFill>
                  <a:schemeClr val="bg1"/>
                </a:solidFill>
              </a:rPr>
              <a:t>-самостоятельная двигательная деятельность, подвижные игры с участием воспитателя</a:t>
            </a:r>
            <a:br>
              <a:rPr lang="ru-RU" u="sng" dirty="0">
                <a:solidFill>
                  <a:schemeClr val="bg1"/>
                </a:solidFill>
              </a:rPr>
            </a:br>
            <a:r>
              <a:rPr lang="ru-RU" u="sng" dirty="0">
                <a:solidFill>
                  <a:schemeClr val="bg1"/>
                </a:solidFill>
              </a:rPr>
              <a:t> (в группе и на воздухе)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-самостоятельные подвижные игры без участия воспитателя (в группе и на воздухе)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4. Физкультурно-массовые мероприятия: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 физкультурный досуг: подвижные и малоподвижные игры, игры аттракционы, в соответствии с сюжетом досуга или развлечения;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-физкультурно-спортивные праздники: подвижные и малоподвижные игры, игры аттракционы, в соответствии с сюжетом праздника;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 игры-соревнования между возрастными группами, подвижные игры-соревнования;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-неделя здоровья(каникулы) подвижные игры с участием воспитателя (в группе и на воздухе)</a:t>
            </a:r>
          </a:p>
          <a:p>
            <a:pPr marL="0" indent="0">
              <a:buNone/>
            </a:pPr>
            <a:endParaRPr lang="ru-RU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45364-FDAD-4197-ABBC-2375AAFE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6678" y="2044120"/>
            <a:ext cx="3071027" cy="22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8C3B4-0A0A-49DB-823D-2124A239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9799"/>
            <a:ext cx="8534400" cy="958788"/>
          </a:xfrm>
        </p:spPr>
        <p:txBody>
          <a:bodyPr/>
          <a:lstStyle/>
          <a:p>
            <a:r>
              <a:rPr lang="ru-RU" dirty="0"/>
              <a:t>Выбор игры зависит: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03F96-F9E4-4656-AA61-BF1EE9D9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305016"/>
            <a:ext cx="9107858" cy="438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1. От задач воспитания.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2. От состояния здоровья детей.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3. От возрастных особенностей детей.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4. От времени года.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5. От погодных условий.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6. От интересов детей.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7. От физической подготовленности детей.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8. От места игры в режиме дня.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9. От состава группы детей.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10. От степени организованности и дисциплинированности  детей.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2C1CDD-FD75-4AEF-9C14-52C8B319F2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0750" y="922537"/>
            <a:ext cx="3286124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4C82DE-90C4-412B-913B-FAF1CF5D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35" y="0"/>
            <a:ext cx="8534400" cy="3382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ПРОДОЛЖИТЕЛЬНОСТЬ ИГРЫ:</a:t>
            </a:r>
          </a:p>
          <a:p>
            <a:pPr marL="0" indent="0">
              <a:buNone/>
            </a:pPr>
            <a:r>
              <a:rPr lang="ru-RU" sz="1800" u="sng" dirty="0">
                <a:solidFill>
                  <a:schemeClr val="bg1"/>
                </a:solidFill>
              </a:rPr>
              <a:t>- Игры большой подвижности повторяются 3 -4 раза.</a:t>
            </a:r>
          </a:p>
          <a:p>
            <a:pPr marL="0" indent="0">
              <a:buNone/>
            </a:pPr>
            <a:r>
              <a:rPr lang="ru-RU" sz="1800" u="sng" dirty="0">
                <a:solidFill>
                  <a:schemeClr val="bg1"/>
                </a:solidFill>
              </a:rPr>
              <a:t>- Игры более спокойные повторяются 4 – 6 раз.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В МЕСЯЦ МЫ ПЛАНИРУЕМ В СРЕДНЕМ 4 НОВЫЕ ИГРЫ.</a:t>
            </a:r>
          </a:p>
          <a:p>
            <a:pPr marL="0" indent="0">
              <a:buNone/>
            </a:pPr>
            <a:endParaRPr lang="ru-RU" sz="21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C64B313-6D43-419A-8765-29FFAA27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36167"/>
              </p:ext>
            </p:extLst>
          </p:nvPr>
        </p:nvGraphicFramePr>
        <p:xfrm>
          <a:off x="798989" y="4199141"/>
          <a:ext cx="1035136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478">
                  <a:extLst>
                    <a:ext uri="{9D8B030D-6E8A-4147-A177-3AD203B41FA5}">
                      <a16:colId xmlns:a16="http://schemas.microsoft.com/office/drawing/2014/main" val="1656326740"/>
                    </a:ext>
                  </a:extLst>
                </a:gridCol>
                <a:gridCol w="3438443">
                  <a:extLst>
                    <a:ext uri="{9D8B030D-6E8A-4147-A177-3AD203B41FA5}">
                      <a16:colId xmlns:a16="http://schemas.microsoft.com/office/drawing/2014/main" val="290523765"/>
                    </a:ext>
                  </a:extLst>
                </a:gridCol>
                <a:gridCol w="3438443">
                  <a:extLst>
                    <a:ext uri="{9D8B030D-6E8A-4147-A177-3AD203B41FA5}">
                      <a16:colId xmlns:a16="http://schemas.microsoft.com/office/drawing/2014/main" val="2522678518"/>
                    </a:ext>
                  </a:extLst>
                </a:gridCol>
              </a:tblGrid>
              <a:tr h="57397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Возрастная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дни физкультурных занятий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другие дни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48531"/>
                  </a:ext>
                </a:extLst>
              </a:tr>
              <a:tr h="32798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Младшие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– 8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10-15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136631"/>
                  </a:ext>
                </a:extLst>
              </a:tr>
              <a:tr h="3474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Средние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– 10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 – 20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76459"/>
                  </a:ext>
                </a:extLst>
              </a:tr>
              <a:tr h="3474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Старшие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 – 20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– 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40154"/>
                  </a:ext>
                </a:extLst>
              </a:tr>
              <a:tr h="3474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Подготовительные гр.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– 25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– 35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7265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8216E1-6FB0-46DE-B133-88FD24E5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1568" y="435005"/>
            <a:ext cx="2764511" cy="34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FD677-2701-49E5-A770-68B3EBCF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75208"/>
            <a:ext cx="8534400" cy="1091953"/>
          </a:xfrm>
        </p:spPr>
        <p:txBody>
          <a:bodyPr/>
          <a:lstStyle/>
          <a:p>
            <a:r>
              <a:rPr lang="ru-RU" dirty="0"/>
              <a:t>Организация играющих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9A855-5129-42BB-B837-17D9BC93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67" y="1132321"/>
            <a:ext cx="7190281" cy="284085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Объясняя игру, важно правильно разместить детей. Детей младшей группы воспитатель чаще всего ставит так, как это нужно для игры (например, в круг).</a:t>
            </a:r>
          </a:p>
          <a:p>
            <a:r>
              <a:rPr lang="ru-RU" dirty="0">
                <a:solidFill>
                  <a:schemeClr val="bg1"/>
                </a:solidFill>
              </a:rPr>
              <a:t>Более старших детей можно построить в шеренгу, полукругом или собрать около себя (стайкой).</a:t>
            </a:r>
          </a:p>
          <a:p>
            <a:r>
              <a:rPr lang="ru-RU" dirty="0">
                <a:solidFill>
                  <a:schemeClr val="bg1"/>
                </a:solidFill>
              </a:rPr>
              <a:t>Воспитатель должен стоять так, чтобы его видели все (лицом к детям при построении в шеренгу, полукругом; рядом с ними, если дети собраны в круг).</a:t>
            </a:r>
          </a:p>
          <a:p>
            <a:r>
              <a:rPr lang="ru-RU" dirty="0">
                <a:solidFill>
                  <a:schemeClr val="bg1"/>
                </a:solidFill>
              </a:rPr>
              <a:t>При разделении на колонны, звенья, команды надо группировать сильных детей с более слабыми, особенно в таких играх, где есть элемент соревнования.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D5C3B3-4AAD-41D7-A966-ECA1468CE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964" b="7716"/>
          <a:stretch/>
        </p:blipFill>
        <p:spPr>
          <a:xfrm>
            <a:off x="7874493" y="882210"/>
            <a:ext cx="3858513" cy="3556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82F01-7A72-4E2A-ABE3-34B21C930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0" b="9221"/>
          <a:stretch/>
        </p:blipFill>
        <p:spPr>
          <a:xfrm>
            <a:off x="1698693" y="4012707"/>
            <a:ext cx="4595042" cy="25438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ABA83D-23E2-4FF3-8B7A-BABE7BDE75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888" y="4550951"/>
            <a:ext cx="3716154" cy="21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EA9C2-C187-4507-B710-DFEB2EF6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10718"/>
            <a:ext cx="8534400" cy="1012055"/>
          </a:xfrm>
        </p:spPr>
        <p:txBody>
          <a:bodyPr/>
          <a:lstStyle/>
          <a:p>
            <a:r>
              <a:rPr lang="ru-RU" dirty="0"/>
              <a:t>Объяснение игры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00AD426-8F96-4F45-8A2A-8A6E62F91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598897"/>
              </p:ext>
            </p:extLst>
          </p:nvPr>
        </p:nvGraphicFramePr>
        <p:xfrm>
          <a:off x="684212" y="1438183"/>
          <a:ext cx="10830126" cy="404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042">
                  <a:extLst>
                    <a:ext uri="{9D8B030D-6E8A-4147-A177-3AD203B41FA5}">
                      <a16:colId xmlns:a16="http://schemas.microsoft.com/office/drawing/2014/main" val="2379827337"/>
                    </a:ext>
                  </a:extLst>
                </a:gridCol>
                <a:gridCol w="3610042">
                  <a:extLst>
                    <a:ext uri="{9D8B030D-6E8A-4147-A177-3AD203B41FA5}">
                      <a16:colId xmlns:a16="http://schemas.microsoft.com/office/drawing/2014/main" val="730443197"/>
                    </a:ext>
                  </a:extLst>
                </a:gridCol>
                <a:gridCol w="3610042">
                  <a:extLst>
                    <a:ext uri="{9D8B030D-6E8A-4147-A177-3AD203B41FA5}">
                      <a16:colId xmlns:a16="http://schemas.microsoft.com/office/drawing/2014/main" val="605375824"/>
                    </a:ext>
                  </a:extLst>
                </a:gridCol>
              </a:tblGrid>
              <a:tr h="54308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Младший 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Средний 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Старший возраст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01289"/>
                  </a:ext>
                </a:extLst>
              </a:tr>
              <a:tr h="1642046">
                <a:tc>
                  <a:txBody>
                    <a:bodyPr/>
                    <a:lstStyle/>
                    <a:p>
                      <a:r>
                        <a:rPr lang="ru-RU" sz="1400" dirty="0"/>
                        <a:t>Все объяснения делаются, как правило, в ходе игры. Не прерывая ее воспитатель размещает и перемещает детей, рассказывает, как нужно действовать.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 сообщает название, раскрывает содержание и объясняет правила до начала игры. </a:t>
                      </a:r>
                    </a:p>
                    <a:p>
                      <a:r>
                        <a:rPr lang="ru-RU" sz="1400" dirty="0"/>
                        <a:t>Объяснение содержания и правил игры должно быть кратким, точным.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Объясняя, особо нужно выделять правила игры.</a:t>
                      </a:r>
                    </a:p>
                    <a:p>
                      <a:r>
                        <a:rPr lang="ru-RU" sz="1400" dirty="0"/>
                        <a:t>В ходе объяснений уточняются правила игры (с помощью вопросов).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414103"/>
                  </a:ext>
                </a:extLst>
              </a:tr>
              <a:tr h="1863090">
                <a:tc>
                  <a:txBody>
                    <a:bodyPr/>
                    <a:lstStyle/>
                    <a:p>
                      <a:r>
                        <a:rPr lang="ru-RU" sz="1400" dirty="0"/>
                        <a:t>Объяснение часто сопровождается показом: как выезжает автомобиль, как прыгает зайчик и др. Это делает воспитатель.</a:t>
                      </a:r>
                    </a:p>
                    <a:p>
                      <a:r>
                        <a:rPr lang="ru-RU" sz="1400" dirty="0"/>
                        <a:t>Объяснение должно быть эмоциональным, большое значение имеет интонация.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Если игра очень сложная, то не рекомендуется сразу же давать подробное объяснение, можно сначала объяснить главное, а потом, в процессе игры, дополнить основной рассказ деталями.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Если игра знакома детям, можно привлекать их самих к объяснению.</a:t>
                      </a:r>
                    </a:p>
                    <a:p>
                      <a:r>
                        <a:rPr lang="ru-RU" sz="1400" dirty="0"/>
                        <a:t>Для показа движений можно привлечь детей (по выбору воспитателя).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4875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8C5230-7B85-4729-AAE8-F7B8974A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49" y="4686162"/>
            <a:ext cx="1117001" cy="20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294D5A-6857-4DF7-9CBD-D892CFD0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59" y="431760"/>
            <a:ext cx="3723279" cy="5994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435E2-E54B-47C8-9C8A-5FDADB577A3F}"/>
              </a:ext>
            </a:extLst>
          </p:cNvPr>
          <p:cNvSpPr txBox="1"/>
          <p:nvPr/>
        </p:nvSpPr>
        <p:spPr>
          <a:xfrm>
            <a:off x="4750530" y="254303"/>
            <a:ext cx="69685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Алгоритм/этапы</a:t>
            </a:r>
          </a:p>
          <a:p>
            <a:r>
              <a:rPr lang="ru-RU" sz="3200" dirty="0"/>
              <a:t> взаимодействия </a:t>
            </a:r>
          </a:p>
          <a:p>
            <a:r>
              <a:rPr lang="ru-RU" sz="3200" dirty="0"/>
              <a:t>воспитателя с детьми</a:t>
            </a:r>
          </a:p>
          <a:p>
            <a:r>
              <a:rPr lang="ru-RU" sz="3200" dirty="0"/>
              <a:t> в процессе применения</a:t>
            </a:r>
          </a:p>
          <a:p>
            <a:r>
              <a:rPr lang="ru-RU" sz="3200" dirty="0"/>
              <a:t> оздоровительных подвижных игр</a:t>
            </a:r>
          </a:p>
          <a:p>
            <a:r>
              <a:rPr lang="ru-RU" sz="3200" dirty="0"/>
              <a:t> по технологии Кудрявцева В.Т.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A93B5-63D6-47E6-8B76-92DAB77AD8DB}"/>
              </a:ext>
            </a:extLst>
          </p:cNvPr>
          <p:cNvSpPr txBox="1"/>
          <p:nvPr/>
        </p:nvSpPr>
        <p:spPr>
          <a:xfrm>
            <a:off x="5460779" y="3514673"/>
            <a:ext cx="3611659" cy="291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>
                <a:solidFill>
                  <a:prstClr val="black"/>
                </a:solidFill>
              </a:rPr>
              <a:t>Сбор детей на игру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>
                <a:solidFill>
                  <a:prstClr val="black"/>
                </a:solidFill>
              </a:rPr>
              <a:t>Объяснение правил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>
                <a:solidFill>
                  <a:prstClr val="black"/>
                </a:solidFill>
              </a:rPr>
              <a:t>Распределение ролей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>
                <a:solidFill>
                  <a:prstClr val="black"/>
                </a:solidFill>
              </a:rPr>
              <a:t>Руководство игрой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>
                <a:solidFill>
                  <a:prstClr val="black"/>
                </a:solidFill>
              </a:rPr>
              <a:t>Подведение итога</a:t>
            </a:r>
          </a:p>
        </p:txBody>
      </p:sp>
    </p:spTree>
    <p:extLst>
      <p:ext uri="{BB962C8B-B14F-4D97-AF65-F5344CB8AC3E}">
        <p14:creationId xmlns:p14="http://schemas.microsoft.com/office/powerpoint/2010/main" val="116632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{7B32A955-C551-45FA-B233-E10B84E9B940}tf02900771</Template>
  <TotalTime>1086</TotalTime>
  <Words>1377</Words>
  <Application>Microsoft Office PowerPoint</Application>
  <PresentationFormat>Широкоэкранный</PresentationFormat>
  <Paragraphs>154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Использование подвижных игр в разных формах работы  с детьми дошкольного  возраста</vt:lpstr>
      <vt:lpstr>Подвижная игра</vt:lpstr>
      <vt:lpstr>Классификация подвижных игр</vt:lpstr>
      <vt:lpstr>Формы работы с применением подвижных игр</vt:lpstr>
      <vt:lpstr>Выбор игры зависит:</vt:lpstr>
      <vt:lpstr>Презентация PowerPoint</vt:lpstr>
      <vt:lpstr>Организация играющих</vt:lpstr>
      <vt:lpstr>Объяснение игры</vt:lpstr>
      <vt:lpstr>Презентация PowerPoint</vt:lpstr>
      <vt:lpstr>Приёмы руководства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подвижных игр  в детском саду</dc:title>
  <dc:creator>Елена Соловьёва</dc:creator>
  <cp:lastModifiedBy>AV</cp:lastModifiedBy>
  <cp:revision>39</cp:revision>
  <dcterms:created xsi:type="dcterms:W3CDTF">2020-03-15T12:37:30Z</dcterms:created>
  <dcterms:modified xsi:type="dcterms:W3CDTF">2024-10-03T09:56:18Z</dcterms:modified>
</cp:coreProperties>
</file>